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handoutMasterIdLst>
    <p:handoutMasterId r:id="rId15"/>
  </p:handoutMasterIdLst>
  <p:sldIdLst>
    <p:sldId id="315" r:id="rId2"/>
    <p:sldId id="320" r:id="rId3"/>
    <p:sldId id="351" r:id="rId4"/>
    <p:sldId id="352" r:id="rId5"/>
    <p:sldId id="333" r:id="rId6"/>
    <p:sldId id="354" r:id="rId7"/>
    <p:sldId id="358" r:id="rId8"/>
    <p:sldId id="359" r:id="rId9"/>
    <p:sldId id="325" r:id="rId10"/>
    <p:sldId id="355" r:id="rId11"/>
    <p:sldId id="339" r:id="rId12"/>
    <p:sldId id="331" r:id="rId13"/>
  </p:sldIdLst>
  <p:sldSz cx="9144000" cy="6858000" type="screen4x3"/>
  <p:notesSz cx="6875463" cy="100028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1pPr>
    <a:lvl2pPr marL="457128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2pPr>
    <a:lvl3pPr marL="914255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3pPr>
    <a:lvl4pPr marL="1371383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4pPr>
    <a:lvl5pPr marL="1828511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5pPr>
    <a:lvl6pPr marL="2285638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6pPr>
    <a:lvl7pPr marL="2742766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7pPr>
    <a:lvl8pPr marL="3199893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8pPr>
    <a:lvl9pPr marL="3657021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6" userDrawn="1">
          <p15:clr>
            <a:srgbClr val="A4A3A4"/>
          </p15:clr>
        </p15:guide>
        <p15:guide id="2" pos="2166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BBF0F9"/>
    <a:srgbClr val="005EA4"/>
    <a:srgbClr val="005DA2"/>
    <a:srgbClr val="CEE5E2"/>
    <a:srgbClr val="27C336"/>
    <a:srgbClr val="3366CC"/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2457" autoAdjust="0"/>
  </p:normalViewPr>
  <p:slideViewPr>
    <p:cSldViewPr>
      <p:cViewPr>
        <p:scale>
          <a:sx n="88" d="100"/>
          <a:sy n="88" d="100"/>
        </p:scale>
        <p:origin x="-1387" y="-8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2"/>
      </p:cViewPr>
      <p:guideLst>
        <p:guide orient="horz" pos="2958"/>
        <p:guide orient="horz" pos="3152"/>
        <p:guide pos="219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0117" cy="5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t" anchorCtr="0" compatLnSpc="1">
            <a:prstTxWarp prst="textNoShape">
              <a:avLst/>
            </a:prstTxWarp>
          </a:bodyPr>
          <a:lstStyle>
            <a:lvl1pPr defTabSz="91689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3742" y="1"/>
            <a:ext cx="2980117" cy="5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t" anchorCtr="0" compatLnSpc="1">
            <a:prstTxWarp prst="textNoShape">
              <a:avLst/>
            </a:prstTxWarp>
          </a:bodyPr>
          <a:lstStyle>
            <a:lvl1pPr algn="r" defTabSz="91689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9483"/>
            <a:ext cx="2980117" cy="5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b" anchorCtr="0" compatLnSpc="1">
            <a:prstTxWarp prst="textNoShape">
              <a:avLst/>
            </a:prstTxWarp>
          </a:bodyPr>
          <a:lstStyle>
            <a:lvl1pPr defTabSz="91689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3742" y="9499483"/>
            <a:ext cx="2980117" cy="5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b" anchorCtr="0" compatLnSpc="1">
            <a:prstTxWarp prst="textNoShape">
              <a:avLst/>
            </a:prstTxWarp>
          </a:bodyPr>
          <a:lstStyle>
            <a:lvl1pPr algn="r" defTabSz="9168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C2CA1F9-2F0B-4291-B830-F1FCACE0377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961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0117" cy="5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t" anchorCtr="0" compatLnSpc="1">
            <a:prstTxWarp prst="textNoShape">
              <a:avLst/>
            </a:prstTxWarp>
          </a:bodyPr>
          <a:lstStyle>
            <a:lvl1pPr defTabSz="91689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3742" y="1"/>
            <a:ext cx="2980117" cy="5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t" anchorCtr="0" compatLnSpc="1">
            <a:prstTxWarp prst="textNoShape">
              <a:avLst/>
            </a:prstTxWarp>
          </a:bodyPr>
          <a:lstStyle>
            <a:lvl1pPr algn="r" defTabSz="91689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4995862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227" y="4750546"/>
            <a:ext cx="5501012" cy="45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9483"/>
            <a:ext cx="2980117" cy="5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b" anchorCtr="0" compatLnSpc="1">
            <a:prstTxWarp prst="textNoShape">
              <a:avLst/>
            </a:prstTxWarp>
          </a:bodyPr>
          <a:lstStyle>
            <a:lvl1pPr defTabSz="91689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3742" y="9499483"/>
            <a:ext cx="2980117" cy="5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0" tIns="45814" rIns="91630" bIns="45814" numCol="1" anchor="b" anchorCtr="0" compatLnSpc="1">
            <a:prstTxWarp prst="textNoShape">
              <a:avLst/>
            </a:prstTxWarp>
          </a:bodyPr>
          <a:lstStyle>
            <a:lvl1pPr algn="r" defTabSz="91683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C164598-2A0B-4143-99A0-F50B0F4EBF82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584354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9" charset="-128"/>
      </a:defRPr>
    </a:lvl1pPr>
    <a:lvl2pPr marL="4571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2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3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5638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6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3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1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4F7D270-ACC6-4453-9233-958A72AE0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96" y="6083640"/>
            <a:ext cx="708932" cy="6553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2102842-9A46-41AA-AEE9-58064E8906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05" y="6113580"/>
            <a:ext cx="1826879" cy="6074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A277BF5-891F-4A6E-922D-C8B7FF809C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6093297"/>
            <a:ext cx="3105161" cy="7762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2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5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38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07" indent="-273007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547601" indent="-228564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2pPr>
      <a:lvl3pPr marL="822195" indent="-228564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3pPr>
      <a:lvl4pPr marL="1096789" indent="-228564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4pPr>
      <a:lvl5pPr marL="1371383" indent="-228564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5pPr>
      <a:lvl6pPr marL="1645660" indent="-228564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936" indent="-228564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13" indent="-228564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490" indent="-228564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DSCF5024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ítol 1"/>
          <p:cNvSpPr txBox="1">
            <a:spLocks/>
          </p:cNvSpPr>
          <p:nvPr/>
        </p:nvSpPr>
        <p:spPr bwMode="auto">
          <a:xfrm>
            <a:off x="274839" y="584821"/>
            <a:ext cx="86423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r>
              <a:rPr lang="ca-ES" sz="3600" b="1" dirty="0">
                <a:solidFill>
                  <a:srgbClr val="FF6600"/>
                </a:solidFill>
                <a:cs typeface="Calibri" panose="020F0502020204030204" pitchFamily="34" charset="0"/>
              </a:rPr>
              <a:t>Reunió del Patronat de la Fundació BCN Formació Professional</a:t>
            </a:r>
          </a:p>
          <a:p>
            <a:pPr algn="ctr"/>
            <a:endParaRPr lang="ca-ES" sz="36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4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18-XII-2023</a:t>
            </a:r>
            <a:endParaRPr lang="ca-ES" sz="24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endParaRPr lang="ca-ES" sz="28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28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6" y="2133603"/>
            <a:ext cx="8713788" cy="395922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177772" indent="-177772" algn="just" eaLnBrk="1" hangingPunct="1">
              <a:spcAft>
                <a:spcPts val="1199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ca-ES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20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4: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FP </a:t>
            </a:r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Dual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com a generadora d’ocupació de qualitat 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Treballar l’FP dual a les taules que es deriven de l’Acord Barcelona per a l’Ocupació de Qualitat (taula de formació)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Crear/liderar grup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 treball sobre FP dual a l’administració local i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supra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local (estatal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), continuïtat treball de la Xarxa de Ciutats Educadores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Fer seguiment (i propostes) de l’impacte de la llei d’FP en l’FP dual al sector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públic (treball conjunt Universitat per tema jurídic/contractes)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Col.laborar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en les activitats de transferència de coneixement cap a la formació dual universitària.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Proposar un pilot combinat d’FP i Universitat a l’Ajuntament des de la mateixa “acceleradora” (una EMB i un àmbit del propi Ajuntament); resoldre la part jurídica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17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3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7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5: Institucional (transversal) 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692696"/>
            <a:ext cx="8785225" cy="5112568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Aprovació definitiva nous Estatuts Fundació (pla viabilitat econòmica)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Creació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del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d’idees FP”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(empresarial/institucions) del Patronat.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Estructurar la relació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amb l’Agència Pública de Formació i Qualificació Professionals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Estructurar la “cadena de valor FP” a Barcelona (CEB, Barcelona Activa i Fundació). Plantejar visió AMB i RMB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millorant el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portal de Transparència i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Balanç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Social.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Fer el seguiment continuat dels resultats de l’estudi de riscos psicosocials i diferents grups de treball de la fundació.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amb la millora dels processos de gestió (tecnologia), i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del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Pla de Comunicació</a:t>
            </a:r>
          </a:p>
        </p:txBody>
      </p:sp>
    </p:spTree>
    <p:extLst>
      <p:ext uri="{BB962C8B-B14F-4D97-AF65-F5344CB8AC3E}">
        <p14:creationId xmlns:p14="http://schemas.microsoft.com/office/powerpoint/2010/main" val="3803580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3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42876" y="146696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5: Institucional (transversal)  </a:t>
            </a:r>
          </a:p>
          <a:p>
            <a:pPr algn="ctr"/>
            <a:r>
              <a:rPr lang="ca-ES" sz="36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  </a:t>
            </a:r>
            <a:endParaRPr lang="ca-ES" sz="36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1052737"/>
            <a:ext cx="8785225" cy="4878386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</a:t>
            </a: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en el Consell Educatiu Municipal de Barcelona i en els grups de treball que se’n </a:t>
            </a: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derivin</a:t>
            </a:r>
            <a:endParaRPr lang="ca-ES" sz="2000" b="1" dirty="0">
              <a:solidFill>
                <a:srgbClr val="3366CC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el Consell de l’FP de Barcelona i en els grups de treball que se’n </a:t>
            </a: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derivin</a:t>
            </a:r>
            <a:endParaRPr lang="ca-ES" sz="2000" b="1" dirty="0">
              <a:solidFill>
                <a:srgbClr val="3366CC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el Fòrum de les Ciutats amb Consell de la </a:t>
            </a: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FP i </a:t>
            </a:r>
            <a:r>
              <a:rPr lang="ca-ES" sz="2000" b="1" dirty="0" err="1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col.laborar</a:t>
            </a: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amb el Consell Català de la </a:t>
            </a: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FP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els diferents grups de treball que es deriven de les relacions institucionals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les taules que es deriven de l’Acord Barcelona per a l’Ocupació de Qualitat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Altres</a:t>
            </a:r>
            <a:endParaRPr lang="ca-ES" sz="2000" b="1" dirty="0">
              <a:solidFill>
                <a:srgbClr val="3366CC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08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-107946" y="-11179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7" y="140646"/>
            <a:ext cx="8642351" cy="10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Eixos estratègics Fundació BCN Formació Professional i Xarxa Europea FP</a:t>
            </a:r>
          </a:p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9" y="1196754"/>
            <a:ext cx="8785225" cy="4753197"/>
          </a:xfrm>
          <a:prstGeom prst="rect">
            <a:avLst/>
          </a:prstGeom>
          <a:ln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lIns="91425" tIns="45713" rIns="91425" bIns="45713"/>
          <a:lstStyle/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400" b="1" dirty="0" smtClean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1: Observatori </a:t>
            </a:r>
            <a:r>
              <a:rPr lang="ca-ES" sz="2400" b="1" dirty="0" err="1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4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de l’FP i tendències de </a:t>
            </a: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futur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2: Innovació a l’FP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3: Barcelona i AMB, porta internacional de l’FP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4: FP dual com a generadora d’ocupació de qualitat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5: Institucional - transversal</a:t>
            </a:r>
            <a:endParaRPr lang="ca-ES" sz="2400" b="1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400" b="1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273007" indent="-273007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61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4" y="140644"/>
            <a:ext cx="8642350" cy="10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1: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Observatori </a:t>
            </a:r>
            <a:r>
              <a:rPr lang="ca-ES" sz="2800" b="1" dirty="0" err="1" smtClean="0">
                <a:solidFill>
                  <a:srgbClr val="FF6600"/>
                </a:solidFill>
                <a:cs typeface="Calibri" panose="020F0502020204030204" pitchFamily="34" charset="0"/>
              </a:rPr>
              <a:t>Lab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 de l’FP i tendències de futur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37951" y="836713"/>
            <a:ext cx="8785225" cy="547260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(BI) Anuari de l’FP ampliat a la RMB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u="sng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Estudis i accions sectorials</a:t>
            </a:r>
            <a:endParaRPr lang="ca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Finalització estudi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sector i perfils/competències sector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indústries creatives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Finalització estudi construcció sostenible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Anàlisi sector i perfils/competències sector gastronòmic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Estudi conjunt Barcelona Activa (en fase acordar)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amb les taules sectorials: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construcció sostenible, indústria 4.0 &amp; TIC,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Port de Barcelona i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Logística. Coordinació amb els sectors FPCAT i CEB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Altres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u="sng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Suport territori </a:t>
            </a:r>
            <a:endParaRPr lang="ca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Completar Estudi estratègia FP àrea Besós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Setmana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 l’FP de l’Hospitalet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2024 i altres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4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4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4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8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71437" y="1611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5" y="188640"/>
            <a:ext cx="86423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a-ES" sz="32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5" y="692696"/>
            <a:ext cx="8785225" cy="56886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u="sng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u="sng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Col.laboracions</a:t>
            </a:r>
            <a:r>
              <a:rPr lang="ca-ES" sz="2000" b="1" u="sng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projectes internacionals i Xarxa FP </a:t>
            </a:r>
            <a:endParaRPr lang="ca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Suport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fase final 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Hub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logístic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Internacional –KA2.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(eix 3, amb Xarxa FP)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Col.laboració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amb el  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Hub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internacional sector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vehicle elèctric- Erasmus KA2 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(eix 3, amb Xarxa 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FP)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Preparació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Hub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internacional sector agroalimentari – Erasmus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KA2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eix 3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, amb </a:t>
            </a:r>
            <a:r>
              <a:rPr lang="ca-ES" sz="2000" b="1" dirty="0" err="1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Mercabarna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) </a:t>
            </a:r>
            <a:r>
              <a:rPr lang="ca-ES" sz="2000" b="1" dirty="0" smtClean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a valorar</a:t>
            </a:r>
            <a:endParaRPr lang="ca-ES" sz="2000" b="1" dirty="0" smtClean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u="sng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Altres projectes i </a:t>
            </a:r>
            <a:r>
              <a:rPr lang="ca-ES" sz="2000" b="1" u="sng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col.laboracions</a:t>
            </a:r>
            <a:endParaRPr lang="ca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Informes mercat de treball Barcelona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Estudi conjunt Fundació 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Bertelsmann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FP Dual a distància (com el de l’FP Dual en rotació)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Altres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4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8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ítol 1"/>
          <p:cNvSpPr txBox="1">
            <a:spLocks/>
          </p:cNvSpPr>
          <p:nvPr/>
        </p:nvSpPr>
        <p:spPr bwMode="auto">
          <a:xfrm>
            <a:off x="433957" y="112440"/>
            <a:ext cx="86423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Eix 1: Observatori </a:t>
            </a:r>
            <a:r>
              <a:rPr lang="ca-ES" sz="2800" b="1" dirty="0" err="1" smtClean="0">
                <a:solidFill>
                  <a:srgbClr val="FF6600"/>
                </a:solidFill>
                <a:cs typeface="Calibri" panose="020F0502020204030204" pitchFamily="34" charset="0"/>
              </a:rPr>
              <a:t>Lab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 de l’FP i tendències de futur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62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67340" y="-26985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2800" b="1" dirty="0" smtClean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Eix </a:t>
            </a:r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2: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Innovació a l’FP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67340" y="956572"/>
            <a:ext cx="8785225" cy="5112444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Premis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FP Emprèn: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novetat programa 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-consolida’t. Formació “empresarial” per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alumnat i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tutors/es. Consolidar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patrocinis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b="1" dirty="0" smtClean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ACTE 15 ANYS DELS PREMIS FP EMPRÈN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proposta de lligar-lo amb el sector 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      Economia Blava/Copa Amèrica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FP Consolida: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per a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tot Catalunya,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convocatòria oberta tot l’any per a qualsevol persona emprenedora de Catalunya que hagi cursat FP. Premi obert a persones i centres. Més relació amb territori i agències de promoció econòmica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Metròpolis FP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: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6ena edició, 2ona edició AMB + 3 municipis RMB (Granollers, Mataró i Manresa). Accions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amb la “comunitat Metròpolis FP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”. 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88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4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2: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Innovació a l’FP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79515" y="908845"/>
            <a:ext cx="8785225" cy="5112444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Aules/Empreses Simulades, consolidació territori AMB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Pla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 Mesures a la Innovació: consolidar el premi de mobilitat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internacional, visita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 un centre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internacional referent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en innovació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(eix 3)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Activitats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d’Internacionalització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 les empreses simulades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(eix 3)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2ona fase Erasmus KA2 “EU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Water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challenge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VETLabs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”/Metròpolis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europeu, repte 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Veolia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/AGBAR 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(Xarxa FP eix 3)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Preparació Erasmus KA2 ampliació Metròpolis europeu sobre mobilitat sostenible; proposta repte TMB 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(Xarxa FP eix 3)</a:t>
            </a: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77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8" y="-34933"/>
            <a:ext cx="8642351" cy="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3: Barcelona i AMB com a porta internacional de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l’ FP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07508" y="476672"/>
            <a:ext cx="8785225" cy="567047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Erasmus 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CFGS  i 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CFGM. “Innovació” a la mobilitat de docents.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Erasmus PFI: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3a edició 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(amb Xarxa FP)</a:t>
            </a: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Garantia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juvenil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-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Singulars/SOC. Projectes i mobilitat associada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Preparar nou programa ALMA del SOC per a mobilitat inclusiva. 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mpulsar un programa de beques internacionals 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finançades per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empreses.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(eix 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2, eix 5)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Desenvolupar projectes Erasmus més enllà de la Unió Europea (Canadà, Mèxic, Austràlia)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Ampliar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ciutats Xarxa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FP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 </a:t>
            </a: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Desenvolupar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una Xarxa de ciutats orientades a la mobilitat de persones més vulnerables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FF66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12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8" y="-34933"/>
            <a:ext cx="8642351" cy="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3: Barcelona i AMB com a porta internacional de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l’ FP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07508" y="476672"/>
            <a:ext cx="8785225" cy="567047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Executar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el projecte internacional Erasmus KA2, sector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vehicle elèctric 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(Xarxa FP, eix 1)</a:t>
            </a: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Preparar la convocatòria Erasmus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KA2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Metròpolis europeu. 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(Xarxa FP eix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  <a:endParaRPr lang="ca-ES" sz="2000" b="1" dirty="0" smtClean="0">
              <a:solidFill>
                <a:srgbClr val="0000CC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Erasmus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KA2 “EU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Water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challenge </a:t>
            </a:r>
            <a:r>
              <a:rPr lang="ca-ES" sz="2000" b="1" dirty="0" err="1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VETLabs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”/Metròpolis europeu.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 (Xarxa FP eix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2) 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Valorar projectes internacionals d’Innovació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ca-ES" sz="2000" b="1" dirty="0" smtClean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eix 2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)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 d’altres que contemplin associacions i/o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consorcis.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ACTE 25 ANYS XARXA EUROPEA CIUTATS AMB FP </a:t>
            </a:r>
            <a:endParaRPr lang="ca-ES" sz="2000" b="1" dirty="0">
              <a:solidFill>
                <a:srgbClr val="FF00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 smtClean="0">
              <a:solidFill>
                <a:srgbClr val="FF00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*previstes 245 </a:t>
            </a:r>
            <a:r>
              <a:rPr lang="ca-ES" sz="2000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mobilitats d’alumnat i docents (només </a:t>
            </a:r>
            <a:r>
              <a:rPr lang="ca-ES" sz="2000" b="1" dirty="0" err="1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out</a:t>
            </a:r>
            <a:r>
              <a:rPr lang="ca-ES" sz="2000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, manca in).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FF66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44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4: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FP </a:t>
            </a:r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Dual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com a generadora d’ocupació de qualitat 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 smtClean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Gestionar l’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FP Dual de l’Ajuntament de BCN, establir processos d’avaluació i millora que siguin d’impacte a la FP Dual del sistema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públic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Ampliar l’FP Dual a les diferents “corones” de l’Ajuntament de BCN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Completar manual d’acollida i seguiment dels becaris/es de l’Ajuntament de Barcelona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Potenciar l’FP Dual als municipis de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l’AMB/RMB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Seguiment de la guia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d’implementació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d’FP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Dual als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ajuntaments de l’AMB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Potenciar l’FP Dual en sectors estratègics 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d’ocupació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Participar en el grup sobre FP Dual del Consell de l’FP de Barcelona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08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9239</TotalTime>
  <Words>1102</Words>
  <Application>Microsoft Office PowerPoint</Application>
  <PresentationFormat>Presentación en pantalla (4:3)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Equidad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iserra</dc:creator>
  <cp:lastModifiedBy>Neus Pons Pena</cp:lastModifiedBy>
  <cp:revision>744</cp:revision>
  <cp:lastPrinted>2024-11-26T20:08:56Z</cp:lastPrinted>
  <dcterms:created xsi:type="dcterms:W3CDTF">2010-01-21T21:17:37Z</dcterms:created>
  <dcterms:modified xsi:type="dcterms:W3CDTF">2024-11-26T20:10:02Z</dcterms:modified>
</cp:coreProperties>
</file>